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120" r:id="rId2"/>
    <p:sldId id="2135" r:id="rId3"/>
    <p:sldId id="2137" r:id="rId4"/>
    <p:sldId id="2195" r:id="rId5"/>
    <p:sldId id="2147" r:id="rId6"/>
    <p:sldId id="2183" r:id="rId7"/>
    <p:sldId id="2188" r:id="rId8"/>
    <p:sldId id="2189" r:id="rId9"/>
    <p:sldId id="2194" r:id="rId10"/>
    <p:sldId id="2174" r:id="rId11"/>
    <p:sldId id="2175" r:id="rId12"/>
    <p:sldId id="2166" r:id="rId13"/>
    <p:sldId id="2190" r:id="rId14"/>
    <p:sldId id="2191" r:id="rId15"/>
    <p:sldId id="2192" r:id="rId16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76" autoAdjust="0"/>
  </p:normalViewPr>
  <p:slideViewPr>
    <p:cSldViewPr>
      <p:cViewPr varScale="1">
        <p:scale>
          <a:sx n="79" d="100"/>
          <a:sy n="79" d="100"/>
        </p:scale>
        <p:origin x="-1368" y="-96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Aircraft avionics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package continues to have intermittent loss of heading problems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Arial" charset="0"/>
              <a:ea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Sortie</a:t>
            </a:r>
            <a:r>
              <a:rPr lang="en-US" baseline="0" dirty="0" smtClean="0"/>
              <a:t> #1: </a:t>
            </a:r>
            <a:r>
              <a:rPr lang="en-US" dirty="0" smtClean="0"/>
              <a:t>AVCAM sky pictures from </a:t>
            </a:r>
            <a:r>
              <a:rPr lang="en-US" dirty="0" err="1" smtClean="0"/>
              <a:t>Chalkyitsik</a:t>
            </a:r>
            <a:r>
              <a:rPr lang="en-US" dirty="0" smtClean="0"/>
              <a:t> showing open to partly cloudy skies and little smoke</a:t>
            </a:r>
            <a:r>
              <a:rPr lang="en-US" baseline="0" dirty="0" smtClean="0"/>
              <a:t> </a:t>
            </a:r>
            <a:r>
              <a:rPr lang="en-US" dirty="0" smtClean="0"/>
              <a:t> to the north and east (Old Crow), clear skies west and some high level </a:t>
            </a:r>
            <a:r>
              <a:rPr lang="en-US" dirty="0" err="1" smtClean="0"/>
              <a:t>cirrues</a:t>
            </a:r>
            <a:r>
              <a:rPr lang="en-US" dirty="0" smtClean="0"/>
              <a:t> to the SW</a:t>
            </a:r>
          </a:p>
          <a:p>
            <a:r>
              <a:rPr lang="en-US" dirty="0" smtClean="0"/>
              <a:t>See http://</a:t>
            </a:r>
            <a:r>
              <a:rPr lang="en-US" dirty="0" err="1" smtClean="0"/>
              <a:t>avcams.faa.gov</a:t>
            </a:r>
            <a:r>
              <a:rPr lang="en-US" dirty="0" smtClean="0"/>
              <a:t>/ for an interactive map of Alaska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Sortie</a:t>
            </a:r>
            <a:r>
              <a:rPr lang="en-US" baseline="0" dirty="0" smtClean="0"/>
              <a:t> #1: </a:t>
            </a:r>
            <a:r>
              <a:rPr lang="en-US" dirty="0" smtClean="0"/>
              <a:t>AVCAM sky pictures from </a:t>
            </a:r>
            <a:r>
              <a:rPr lang="en-US" dirty="0" err="1" smtClean="0"/>
              <a:t>Chalkyitsik</a:t>
            </a:r>
            <a:r>
              <a:rPr lang="en-US" dirty="0" smtClean="0"/>
              <a:t> showing open to partly cloudy skies and little smoke</a:t>
            </a:r>
            <a:r>
              <a:rPr lang="en-US" baseline="0" dirty="0" smtClean="0"/>
              <a:t> </a:t>
            </a:r>
            <a:r>
              <a:rPr lang="en-US" dirty="0" smtClean="0"/>
              <a:t> to the north and east (Old Crow), clear skies west and some high level </a:t>
            </a:r>
            <a:r>
              <a:rPr lang="en-US" dirty="0" err="1" smtClean="0"/>
              <a:t>cirrues</a:t>
            </a:r>
            <a:r>
              <a:rPr lang="en-US" dirty="0" smtClean="0"/>
              <a:t> to the SW</a:t>
            </a:r>
          </a:p>
          <a:p>
            <a:r>
              <a:rPr lang="en-US" dirty="0" smtClean="0"/>
              <a:t>See http://</a:t>
            </a:r>
            <a:r>
              <a:rPr lang="en-US" dirty="0" err="1" smtClean="0"/>
              <a:t>avcams.faa.gov</a:t>
            </a:r>
            <a:r>
              <a:rPr lang="en-US" dirty="0" smtClean="0"/>
              <a:t>/ for an interactive map of Alaska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Sortie</a:t>
            </a:r>
            <a:r>
              <a:rPr lang="en-US" baseline="0" dirty="0" smtClean="0"/>
              <a:t> #1: </a:t>
            </a:r>
            <a:r>
              <a:rPr lang="en-US" dirty="0" smtClean="0"/>
              <a:t>AVCAM sky pictures from </a:t>
            </a:r>
            <a:r>
              <a:rPr lang="en-US" dirty="0" err="1" smtClean="0"/>
              <a:t>Chalkyitsik</a:t>
            </a:r>
            <a:r>
              <a:rPr lang="en-US" dirty="0" smtClean="0"/>
              <a:t> showing open to partly cloudy skies and little smoke</a:t>
            </a:r>
            <a:r>
              <a:rPr lang="en-US" baseline="0" dirty="0" smtClean="0"/>
              <a:t> </a:t>
            </a:r>
            <a:r>
              <a:rPr lang="en-US" dirty="0" smtClean="0"/>
              <a:t> to the north and east (Old Crow), clear skies west and some high level </a:t>
            </a:r>
            <a:r>
              <a:rPr lang="en-US" dirty="0" err="1" smtClean="0"/>
              <a:t>cirrues</a:t>
            </a:r>
            <a:r>
              <a:rPr lang="en-US" dirty="0" smtClean="0"/>
              <a:t> to the SW</a:t>
            </a:r>
          </a:p>
          <a:p>
            <a:r>
              <a:rPr lang="en-US" dirty="0" smtClean="0"/>
              <a:t>See http://</a:t>
            </a:r>
            <a:r>
              <a:rPr lang="en-US" dirty="0" err="1" smtClean="0"/>
              <a:t>avcams.faa.gov</a:t>
            </a:r>
            <a:r>
              <a:rPr lang="en-US" dirty="0" smtClean="0"/>
              <a:t>/ for an interactive map of Alaska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64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5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AVIRIS-NG</a:t>
            </a:r>
            <a:r>
              <a:rPr lang="en-US" sz="1000" baseline="0" dirty="0" smtClean="0"/>
              <a:t> </a:t>
            </a:r>
            <a:r>
              <a:rPr lang="en-US" sz="1000" dirty="0" smtClean="0"/>
              <a:t>/ Summer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18 July 2017 (DOY  199) </a:t>
            </a:r>
          </a:p>
          <a:p>
            <a:pPr eaLnBrk="1" hangingPunct="1"/>
            <a:r>
              <a:rPr lang="en-US" sz="2400" b="1" dirty="0" smtClean="0"/>
              <a:t>AVIRIS-NG: Interior Alaska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19 July 2017/DOY 200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Old Crow Flats &amp; Whitehorse</a:t>
            </a:r>
            <a:endParaRPr lang="en-US" dirty="0"/>
          </a:p>
        </p:txBody>
      </p:sp>
      <p:pic>
        <p:nvPicPr>
          <p:cNvPr id="4" name="Picture 3" descr="AVIRIS complete flight line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686800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928" y="30650"/>
            <a:ext cx="200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As-flown Lines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5408" y="968152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bg1"/>
                </a:solidFill>
              </a:rPr>
              <a:t>C20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23720" y="4208512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bg1"/>
                </a:solidFill>
              </a:rPr>
              <a:t>B44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5448" y="2285782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bg1"/>
                </a:solidFill>
              </a:rPr>
              <a:t>B40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1072" y="4496544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bg1"/>
                </a:solidFill>
              </a:rPr>
              <a:t>B33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9542" y="5216624"/>
            <a:ext cx="1598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bg1"/>
                </a:solidFill>
              </a:rPr>
              <a:t>Delta Junction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1072" y="5238110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bg1"/>
                </a:solidFill>
              </a:rPr>
              <a:t>B34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90241" y="5144616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bg1"/>
                </a:solidFill>
              </a:rPr>
              <a:t>B35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18845" y="4280520"/>
            <a:ext cx="800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bg1"/>
                </a:solidFill>
              </a:rPr>
              <a:t>Denali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25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g20170718t191510_geo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14891" y="-915505"/>
            <a:ext cx="1371600" cy="10611524"/>
          </a:xfrm>
          <a:prstGeom prst="rect">
            <a:avLst/>
          </a:prstGeom>
        </p:spPr>
      </p:pic>
      <p:pic>
        <p:nvPicPr>
          <p:cNvPr id="5" name="Picture 4" descr="ang20170718t183636_geo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21459" y="-2362234"/>
            <a:ext cx="1371600" cy="10624661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18 July 2017/DOY 199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Interior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1070357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ang20170718t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B35, Track Air #113, Run ID 183636: Denali National Park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B35,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#113,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191510: Denali National Park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253262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76543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207912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Repeat transits of the Denali line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0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20170718t185828_geo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885365" y="-9085980"/>
            <a:ext cx="1371600" cy="26952474"/>
          </a:xfrm>
          <a:prstGeom prst="rect">
            <a:avLst/>
          </a:prstGeom>
        </p:spPr>
      </p:pic>
      <p:pic>
        <p:nvPicPr>
          <p:cNvPr id="2" name="Picture 1" descr="ang20170718t184240_geo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016327" y="-10660551"/>
            <a:ext cx="1371600" cy="27214397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18 July 2017/DOY 199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Interior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1040160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ang20170718t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B34, Track Air #112, Run ID 184240: Denali National Park sites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B33,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#111,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185828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: Denali National Park sites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223065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735233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238110"/>
            <a:ext cx="8272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>
                <a:ea typeface="Calibri" charset="0"/>
              </a:rPr>
              <a:t> </a:t>
            </a:r>
            <a:r>
              <a:rPr lang="en-US" sz="1600" b="1" dirty="0" smtClean="0">
                <a:ea typeface="Calibri" charset="0"/>
              </a:rPr>
              <a:t>&amp; B</a:t>
            </a:r>
            <a:r>
              <a:rPr lang="en-US" sz="1600" dirty="0" smtClean="0">
                <a:ea typeface="Calibri" charset="0"/>
              </a:rPr>
              <a:t>.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Significant cloud cover over the starting points of both lines, but &gt;70% clear</a:t>
            </a:r>
          </a:p>
        </p:txBody>
      </p:sp>
    </p:spTree>
    <p:extLst>
      <p:ext uri="{BB962C8B-B14F-4D97-AF65-F5344CB8AC3E}">
        <p14:creationId xmlns:p14="http://schemas.microsoft.com/office/powerpoint/2010/main" val="124815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g20170718t194855_geo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97831" y="-273904"/>
            <a:ext cx="1371600" cy="9177408"/>
          </a:xfrm>
          <a:prstGeom prst="rect">
            <a:avLst/>
          </a:prstGeom>
        </p:spPr>
      </p:pic>
      <p:pic>
        <p:nvPicPr>
          <p:cNvPr id="5" name="Picture 4" descr="ang20170718t192901_geo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590374" y="-9279369"/>
            <a:ext cx="1371600" cy="24314915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18 July 2017/DOY 199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Interior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1040160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ang20170718t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Bonus Line, Run ID 192901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B40,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#118,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194855: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NEON CPCRW box; CRREL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Goldstream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PF</a:t>
            </a:r>
            <a:endParaRPr lang="en-US" sz="16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223065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735233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238110"/>
            <a:ext cx="8272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>
                <a:ea typeface="Calibri" charset="0"/>
              </a:rPr>
              <a:t> </a:t>
            </a:r>
            <a:r>
              <a:rPr lang="en-US" sz="1600" b="1" dirty="0" smtClean="0">
                <a:ea typeface="Calibri" charset="0"/>
              </a:rPr>
              <a:t>&amp; B</a:t>
            </a:r>
            <a:r>
              <a:rPr lang="en-US" sz="1600" dirty="0" smtClean="0">
                <a:ea typeface="Calibri" charset="0"/>
              </a:rPr>
              <a:t>.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Significant cloud cover over the starting points of both lines</a:t>
            </a:r>
          </a:p>
        </p:txBody>
      </p:sp>
    </p:spTree>
    <p:extLst>
      <p:ext uri="{BB962C8B-B14F-4D97-AF65-F5344CB8AC3E}">
        <p14:creationId xmlns:p14="http://schemas.microsoft.com/office/powerpoint/2010/main" val="3027105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20170718t205714_geo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00788" y="1695148"/>
            <a:ext cx="1371600" cy="5383319"/>
          </a:xfrm>
          <a:prstGeom prst="rect">
            <a:avLst/>
          </a:prstGeom>
        </p:spPr>
      </p:pic>
      <p:pic>
        <p:nvPicPr>
          <p:cNvPr id="2" name="Picture 1" descr="ang20170718t201541_geo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34895" y="-2651127"/>
            <a:ext cx="1371600" cy="11051532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18 July 2017/DOY 199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Interior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1040160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ang20170718t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B44,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#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122, Run ID 201541: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NEON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Delta Junction box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C20,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#177,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205714: Hess Creek (Dalton Hwy)</a:t>
            </a:r>
            <a:endParaRPr lang="en-US" sz="16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223065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735233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238110"/>
            <a:ext cx="8272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Cloud interference towards the end of this line</a:t>
            </a: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. The Dalton Highway is clearly seen snaking through this image</a:t>
            </a:r>
          </a:p>
        </p:txBody>
      </p:sp>
    </p:spTree>
    <p:extLst>
      <p:ext uri="{BB962C8B-B14F-4D97-AF65-F5344CB8AC3E}">
        <p14:creationId xmlns:p14="http://schemas.microsoft.com/office/powerpoint/2010/main" val="41560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g20170718t212342_geo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40998" y="-1041614"/>
            <a:ext cx="1371600" cy="10863741"/>
          </a:xfrm>
          <a:prstGeom prst="rect">
            <a:avLst/>
          </a:prstGeom>
        </p:spPr>
      </p:pic>
      <p:pic>
        <p:nvPicPr>
          <p:cNvPr id="5" name="Picture 4" descr="ang20170718t211455_geo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74493" y="281283"/>
            <a:ext cx="1371600" cy="5330729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18 July 2017/DOY 199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Interior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1040160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ang20170718t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Bonus Line, Run ID 211455: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Macander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2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Bonus Line,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212342: </a:t>
            </a:r>
            <a:r>
              <a:rPr lang="en-US" sz="1600" dirty="0" err="1" smtClean="0">
                <a:solidFill>
                  <a:srgbClr val="000000"/>
                </a:solidFill>
                <a:ea typeface="Calibri" charset="0"/>
              </a:rPr>
              <a:t>Macander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 1</a:t>
            </a:r>
            <a:endParaRPr lang="en-US" sz="16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223065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735233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238110"/>
            <a:ext cx="8272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&amp;</a:t>
            </a:r>
            <a:r>
              <a:rPr lang="en-US" sz="1600" b="1" dirty="0" smtClean="0">
                <a:ea typeface="Calibri" charset="0"/>
              </a:rPr>
              <a:t> B.</a:t>
            </a:r>
            <a:r>
              <a:rPr lang="en-US" sz="1600" dirty="0" smtClean="0">
                <a:ea typeface="Calibri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Clouds obscure portions of both lines</a:t>
            </a:r>
          </a:p>
        </p:txBody>
      </p:sp>
    </p:spTree>
    <p:extLst>
      <p:ext uri="{BB962C8B-B14F-4D97-AF65-F5344CB8AC3E}">
        <p14:creationId xmlns:p14="http://schemas.microsoft.com/office/powerpoint/2010/main" val="180177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IRIS-NG logo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3" y="1544216"/>
            <a:ext cx="8686800" cy="3762732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18 July 2017</a:t>
            </a:r>
            <a:r>
              <a:rPr lang="en-US" dirty="0">
                <a:solidFill>
                  <a:schemeClr val="accent2"/>
                </a:solidFill>
              </a:rPr>
              <a:t>/DOY </a:t>
            </a:r>
            <a:r>
              <a:rPr lang="en-US" dirty="0" smtClean="0">
                <a:solidFill>
                  <a:schemeClr val="accent2"/>
                </a:solidFill>
              </a:rPr>
              <a:t>199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Interior Alaska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Status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r>
              <a:rPr lang="en-US" sz="1800" b="1" dirty="0" smtClean="0"/>
              <a:t>AVIRIS-NG / Dynamic Aviation B-200 (N53W) </a:t>
            </a:r>
          </a:p>
          <a:p>
            <a:r>
              <a:rPr lang="en-US" sz="1800" dirty="0" smtClean="0"/>
              <a:t>REPORT </a:t>
            </a:r>
            <a:r>
              <a:rPr lang="en-US" sz="1800" dirty="0"/>
              <a:t>DATE:  </a:t>
            </a:r>
            <a:r>
              <a:rPr lang="en-US" sz="1800" dirty="0" smtClean="0"/>
              <a:t>19 July 2017</a:t>
            </a:r>
            <a:endParaRPr lang="en-US" sz="1800" dirty="0"/>
          </a:p>
          <a:p>
            <a:r>
              <a:rPr lang="en-US" sz="1800" dirty="0"/>
              <a:t>Current Status of Aircraft: 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FF6600"/>
                </a:solidFill>
              </a:rPr>
              <a:t>Yellow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/>
              <a:t>Current Status of </a:t>
            </a:r>
            <a:r>
              <a:rPr lang="en-US" sz="1800" dirty="0" smtClean="0"/>
              <a:t>AVIRIS: </a:t>
            </a:r>
            <a:r>
              <a:rPr lang="en-US" sz="1800" dirty="0"/>
              <a:t> </a:t>
            </a:r>
            <a:r>
              <a:rPr lang="en-US" sz="1800" dirty="0" smtClean="0"/>
              <a:t>	</a:t>
            </a:r>
            <a:r>
              <a:rPr lang="en-US" sz="1800" b="1" dirty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 smtClean="0"/>
              <a:t>Current </a:t>
            </a:r>
            <a:r>
              <a:rPr lang="en-US" sz="1800" dirty="0"/>
              <a:t>Deployment Location:  </a:t>
            </a:r>
            <a:r>
              <a:rPr lang="en-US" sz="1800" dirty="0" smtClean="0"/>
              <a:t>Fairbanks AK (PAFA)</a:t>
            </a:r>
          </a:p>
          <a:p>
            <a:r>
              <a:rPr lang="en-US" sz="1800" dirty="0" smtClean="0"/>
              <a:t>Crew:  </a:t>
            </a:r>
            <a:r>
              <a:rPr lang="en-US" sz="1800" dirty="0" smtClean="0">
                <a:solidFill>
                  <a:prstClr val="black"/>
                </a:solidFill>
              </a:rPr>
              <a:t>Rogers, </a:t>
            </a:r>
            <a:r>
              <a:rPr lang="en-US" sz="1800" dirty="0" err="1" smtClean="0">
                <a:solidFill>
                  <a:prstClr val="black"/>
                </a:solidFill>
              </a:rPr>
              <a:t>Heidt</a:t>
            </a:r>
            <a:r>
              <a:rPr lang="en-US" sz="1800" dirty="0" smtClean="0">
                <a:solidFill>
                  <a:prstClr val="black"/>
                </a:solidFill>
              </a:rPr>
              <a:t>, Nolte, </a:t>
            </a:r>
            <a:r>
              <a:rPr lang="en-US" sz="1800" dirty="0" err="1" smtClean="0">
                <a:solidFill>
                  <a:prstClr val="black"/>
                </a:solidFill>
              </a:rPr>
              <a:t>Bernas</a:t>
            </a:r>
            <a:endParaRPr lang="en-US" sz="1800" dirty="0" smtClean="0">
              <a:solidFill>
                <a:prstClr val="black"/>
              </a:solidFill>
            </a:endParaRP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Coordinator: </a:t>
            </a:r>
            <a:r>
              <a:rPr lang="en-US" sz="1800" dirty="0" smtClean="0">
                <a:latin typeface="Arial" charset="0"/>
                <a:ea typeface="Calibri" charset="0"/>
              </a:rPr>
              <a:t>A Thorpe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Lead: </a:t>
            </a:r>
            <a:r>
              <a:rPr lang="en-US" sz="1800" dirty="0" smtClean="0">
                <a:latin typeface="Arial" charset="0"/>
                <a:ea typeface="Calibri" charset="0"/>
              </a:rPr>
              <a:t>C Miller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Project Managers: M Eastwood, I </a:t>
            </a:r>
            <a:r>
              <a:rPr lang="en-US" sz="1800" dirty="0" err="1" smtClean="0">
                <a:latin typeface="Arial" charset="0"/>
                <a:ea typeface="Calibri" charset="0"/>
              </a:rPr>
              <a:t>McCubbin</a:t>
            </a:r>
            <a:endParaRPr lang="en-US" sz="1800" dirty="0">
              <a:latin typeface="Arial" charset="0"/>
              <a:ea typeface="Calibri" charset="0"/>
            </a:endParaRPr>
          </a:p>
          <a:p>
            <a:r>
              <a:rPr lang="en-US" sz="1800" dirty="0" smtClean="0">
                <a:latin typeface="Arial" charset="0"/>
                <a:ea typeface="Calibri" charset="0"/>
              </a:rPr>
              <a:t>Instrument PI: R Green</a:t>
            </a:r>
            <a:endParaRPr lang="en-US" sz="1800" dirty="0">
              <a:latin typeface="Arial" charset="0"/>
              <a:ea typeface="Calibri" charset="0"/>
            </a:endParaRPr>
          </a:p>
          <a:p>
            <a:endParaRPr lang="en-US" sz="1800" dirty="0"/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6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18 July </a:t>
            </a:r>
            <a:r>
              <a:rPr lang="en-US" dirty="0">
                <a:solidFill>
                  <a:schemeClr val="accent2"/>
                </a:solidFill>
              </a:rPr>
              <a:t>2017/DOY </a:t>
            </a:r>
            <a:r>
              <a:rPr lang="en-US" dirty="0" smtClean="0">
                <a:solidFill>
                  <a:schemeClr val="accent2"/>
                </a:solidFill>
              </a:rPr>
              <a:t>199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72</a:t>
            </a:r>
            <a:r>
              <a:rPr lang="en-US" dirty="0" smtClean="0">
                <a:solidFill>
                  <a:schemeClr val="accent2"/>
                </a:solidFill>
              </a:rPr>
              <a:t>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544216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Wednesday 19 July (DOY 200)</a:t>
            </a:r>
            <a:endParaRPr lang="en-US" sz="1800" b="1" dirty="0"/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Old Crow Flats YT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Whitehorse YT</a:t>
            </a:r>
            <a:endParaRPr lang="en-US" sz="1800" dirty="0"/>
          </a:p>
          <a:p>
            <a:pPr algn="l"/>
            <a:endParaRPr lang="en-US" sz="1800" b="1" dirty="0" smtClean="0"/>
          </a:p>
          <a:p>
            <a:pPr algn="l"/>
            <a:r>
              <a:rPr lang="en-US" sz="1800" b="1" dirty="0" smtClean="0"/>
              <a:t>Thursday 20 </a:t>
            </a:r>
            <a:r>
              <a:rPr lang="en-US" sz="1800" b="1" dirty="0"/>
              <a:t>July </a:t>
            </a:r>
            <a:r>
              <a:rPr lang="en-US" sz="1800" b="1" dirty="0" smtClean="0"/>
              <a:t>(DOY 201)</a:t>
            </a:r>
            <a:endParaRPr lang="en-US" sz="1800" b="1" dirty="0"/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Yukon-Kuskokwim Delta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Deliver plane to Kenai</a:t>
            </a:r>
          </a:p>
          <a:p>
            <a:pPr algn="l"/>
            <a:endParaRPr lang="en-US" sz="1800" b="1" dirty="0"/>
          </a:p>
          <a:p>
            <a:pPr algn="l"/>
            <a:r>
              <a:rPr lang="en-US" sz="1800" b="1" dirty="0" smtClean="0"/>
              <a:t>Friday 21 July – Friday 28 July: Avionics repair @ Kenai</a:t>
            </a:r>
            <a:endParaRPr lang="en-US" sz="1800" b="1" dirty="0"/>
          </a:p>
          <a:p>
            <a:pPr algn="l"/>
            <a:endParaRPr lang="en-US" sz="1800" dirty="0"/>
          </a:p>
          <a:p>
            <a:pPr algn="l"/>
            <a:endParaRPr lang="en-US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1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18 July 2017</a:t>
            </a:r>
            <a:r>
              <a:rPr lang="en-US" dirty="0">
                <a:solidFill>
                  <a:schemeClr val="accent2"/>
                </a:solidFill>
              </a:rPr>
              <a:t>/DOY </a:t>
            </a:r>
            <a:r>
              <a:rPr lang="en-US" dirty="0" smtClean="0">
                <a:solidFill>
                  <a:schemeClr val="accent2"/>
                </a:solidFill>
              </a:rPr>
              <a:t>199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Interior Alaska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5" descr="DSC_036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1040160"/>
            <a:ext cx="4114800" cy="2743200"/>
          </a:xfrm>
          <a:prstGeom prst="rect">
            <a:avLst/>
          </a:prstGeom>
        </p:spPr>
      </p:pic>
      <p:pic>
        <p:nvPicPr>
          <p:cNvPr id="7" name="Picture 6" descr="DSC_036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6" y="1040160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5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7-07-18-2100Z-GOES-West-AK-vis.jpe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28" y="968151"/>
            <a:ext cx="4114800" cy="4979422"/>
          </a:xfrm>
          <a:prstGeom prst="rect">
            <a:avLst/>
          </a:prstGeom>
        </p:spPr>
      </p:pic>
      <p:pic>
        <p:nvPicPr>
          <p:cNvPr id="4" name="Picture 3" descr="2017-07-18-2100Z-GOES-West-AK-ir4.jpe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7416" y="896144"/>
            <a:ext cx="4114800" cy="5248909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18 July 2017/DOY 199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Interior Alaska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111152" y="3704456"/>
            <a:ext cx="576064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984" y="100009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GOES West Vis 2100Z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9464" y="100009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GOES West IR 2100Z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 rot="18300000">
            <a:off x="6268918" y="2639586"/>
            <a:ext cx="1371600" cy="13716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 rot="18300000">
            <a:off x="2054394" y="2605638"/>
            <a:ext cx="1371600" cy="13716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48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1328192"/>
            <a:ext cx="3048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204" y="3632448"/>
            <a:ext cx="3048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240" y="3632448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2448"/>
            <a:ext cx="3048000" cy="2286000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18 July 2017/DOY 199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Interior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968" y="1072098"/>
            <a:ext cx="1096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2208" y="3704456"/>
            <a:ext cx="91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8265" y="3704456"/>
            <a:ext cx="1438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Northwest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20" y="928082"/>
            <a:ext cx="1951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Delta Junction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93233" y="3704456"/>
            <a:ext cx="1424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Southeast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5408" y="1400200"/>
            <a:ext cx="138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Northeast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48" y="1328192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5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1328192"/>
            <a:ext cx="3048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204" y="3632448"/>
            <a:ext cx="3048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240" y="3632448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2448"/>
            <a:ext cx="3048000" cy="2286000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18 July 2017/DOY 199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Interior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968" y="1072098"/>
            <a:ext cx="1096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2208" y="3704456"/>
            <a:ext cx="1481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Southwest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8265" y="3704456"/>
            <a:ext cx="1438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Northwest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20" y="928082"/>
            <a:ext cx="111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err="1" smtClean="0"/>
              <a:t>Nenana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93233" y="3704456"/>
            <a:ext cx="91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5408" y="1400200"/>
            <a:ext cx="138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Northeast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48" y="1328192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9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1328192"/>
            <a:ext cx="3048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204" y="3632448"/>
            <a:ext cx="3048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240" y="3632448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2448"/>
            <a:ext cx="3048000" cy="2286000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18 July 2017/DOY 199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Interior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968" y="1072098"/>
            <a:ext cx="1096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2208" y="3704456"/>
            <a:ext cx="1481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Southwest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8265" y="3704456"/>
            <a:ext cx="79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W</a:t>
            </a:r>
            <a:r>
              <a:rPr lang="en-US" b="1" dirty="0" smtClean="0">
                <a:solidFill>
                  <a:srgbClr val="FFFFFF"/>
                </a:solidFill>
              </a:rPr>
              <a:t>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20" y="928082"/>
            <a:ext cx="1685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err="1" smtClean="0"/>
              <a:t>Minchumina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93233" y="3704456"/>
            <a:ext cx="1424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Southeast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5408" y="1400200"/>
            <a:ext cx="138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Northeast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48" y="1328192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6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18 July 2017/DOY 199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Interior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Interior AK Flight Plan - Screen Shot 2017-08-08 at 11.38.39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8152"/>
            <a:ext cx="8686800" cy="4857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5048" y="2840360"/>
            <a:ext cx="800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bg1"/>
                </a:solidFill>
              </a:rPr>
              <a:t>Denali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928" y="1184176"/>
            <a:ext cx="22593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Planned Flight Lines: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Interior Alaska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7056" y="3704456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bg1"/>
                </a:solidFill>
              </a:rPr>
              <a:t>B33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5048" y="4496544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bg1"/>
                </a:solidFill>
              </a:rPr>
              <a:t>B34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9184" y="4784576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bg1"/>
                </a:solidFill>
              </a:rPr>
              <a:t>B35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79704" y="5022086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bg1"/>
                </a:solidFill>
              </a:rPr>
              <a:t>B44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1432" y="2120280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bg1"/>
                </a:solidFill>
              </a:rPr>
              <a:t>B40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4201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2080598337</TotalTime>
  <Words>806</Words>
  <Application>Microsoft Macintosh PowerPoint</Application>
  <PresentationFormat>Custom</PresentationFormat>
  <Paragraphs>138</Paragraphs>
  <Slides>15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Photo Editor Photo</vt:lpstr>
      <vt:lpstr>PowerPoint Presentation</vt:lpstr>
      <vt:lpstr>18 July 2017/DOY 199 Interior Alaska</vt:lpstr>
      <vt:lpstr>18 July 2017/DOY 199 72-Hour Look Ahead</vt:lpstr>
      <vt:lpstr>18 July 2017/DOY 199 Interior Alaska</vt:lpstr>
      <vt:lpstr>18 July 2017/DOY 199 Interior Alaska</vt:lpstr>
      <vt:lpstr>18 July 2017/DOY 199 Interior Alaska</vt:lpstr>
      <vt:lpstr>18 July 2017/DOY 199 Interior Alaska</vt:lpstr>
      <vt:lpstr>18 July 2017/DOY 199 Interior Alaska</vt:lpstr>
      <vt:lpstr>18 July 2017/DOY 199 Interior Alaska</vt:lpstr>
      <vt:lpstr>19 July 2017/DOY 200 Old Crow Flats &amp; Whitehorse</vt:lpstr>
      <vt:lpstr>18 July 2017/DOY 199 Interior Alaska</vt:lpstr>
      <vt:lpstr>18 July 2017/DOY 199 Interior Alaska</vt:lpstr>
      <vt:lpstr>18 July 2017/DOY 199 Interior Alaska</vt:lpstr>
      <vt:lpstr>18 July 2017/DOY 199 Interior Alaska</vt:lpstr>
      <vt:lpstr>18 July 2017/DOY 199 Interior Alaska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Leanne Kendig</cp:lastModifiedBy>
  <cp:revision>3679</cp:revision>
  <cp:lastPrinted>2012-09-27T19:06:18Z</cp:lastPrinted>
  <dcterms:created xsi:type="dcterms:W3CDTF">2011-01-14T21:06:41Z</dcterms:created>
  <dcterms:modified xsi:type="dcterms:W3CDTF">2017-08-15T00:42:47Z</dcterms:modified>
</cp:coreProperties>
</file>